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5143500" cx="9144000"/>
  <p:notesSz cx="6858000" cy="9144000"/>
  <p:embeddedFontLst>
    <p:embeddedFont>
      <p:font typeface="Roboto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bold.fntdata"/><Relationship Id="rId25" Type="http://schemas.openxmlformats.org/officeDocument/2006/relationships/font" Target="fonts/Roboto-regular.fntdata"/><Relationship Id="rId28" Type="http://schemas.openxmlformats.org/officeDocument/2006/relationships/font" Target="fonts/Roboto-boldItalic.fntdata"/><Relationship Id="rId27" Type="http://schemas.openxmlformats.org/officeDocument/2006/relationships/font" Target="fonts/Robo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22f46efb1b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22f46efb1b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22f46efb1b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122f46efb1b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22f46efb1b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22f46efb1b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22f46efb1b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22f46efb1b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22f46efb1b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22f46efb1b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22f46efb1b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22f46efb1b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22f46efb1b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122f46efb1b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22f46efb1b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22f46efb1b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22f46efb1b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122f46efb1b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22f46efb1b_0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122f46efb1b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22f46efb1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22f46efb1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22f46efb1b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22f46efb1b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22f46efb1b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22f46efb1b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22f46efb1b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22f46efb1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22f46efb1b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122f46efb1b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22f46efb1b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122f46efb1b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22f46efb1b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22f46efb1b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22f46efb1b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22f46efb1b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garaeva4432@mail.ru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login.consultant.ru/link/?req=doc&amp;demo=2&amp;base=LAW&amp;n=385950&amp;date=09.09.2021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login.consultant.ru/link/?req=doc&amp;base=QUEST&amp;n=202631&amp;demo=1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nalog-nalog.ru/psn/kak-umenshit-patent-na-strahovye-vznosy-v-2021-godu/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www.klerk.ru/doc/527303/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login.consultant.ru/link/?req=doc&amp;base=QUEST&amp;n=203424&amp;demo=1" TargetMode="External"/><Relationship Id="rId4" Type="http://schemas.openxmlformats.org/officeDocument/2006/relationships/hyperlink" Target="https://login.consultant.ru/link/?req=doc&amp;base=LAW&amp;n=389682&amp;dst=20147&amp;demo=1" TargetMode="External"/><Relationship Id="rId5" Type="http://schemas.openxmlformats.org/officeDocument/2006/relationships/hyperlink" Target="https://login.consultant.ru/link/?req=doc&amp;base=LAW&amp;n=389682&amp;dst=20148&amp;demo=1" TargetMode="External"/><Relationship Id="rId6" Type="http://schemas.openxmlformats.org/officeDocument/2006/relationships/hyperlink" Target="https://login.consultant.ru/link/?req=doc&amp;base=LAW&amp;n=389682&amp;dst=20149&amp;demo=1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login.consultant.ru/link/?req=doc&amp;base=LAW&amp;n=389682&amp;dst=7831&amp;demo=1" TargetMode="External"/><Relationship Id="rId4" Type="http://schemas.openxmlformats.org/officeDocument/2006/relationships/hyperlink" Target="https://login.consultant.ru/link/?req=doc&amp;base=LAW&amp;n=389682&amp;dst=15287&amp;demo=1" TargetMode="External"/><Relationship Id="rId5" Type="http://schemas.openxmlformats.org/officeDocument/2006/relationships/hyperlink" Target="https://login.consultant.ru/link/?req=doc&amp;base=LAW&amp;n=385950&amp;demo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body"/>
          </p:nvPr>
        </p:nvSpPr>
        <p:spPr>
          <a:xfrm>
            <a:off x="311700" y="463050"/>
            <a:ext cx="2808000" cy="41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ГАРАЕВА ИРИНА НИКОЛАЕВНА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 </a:t>
            </a:r>
            <a:r>
              <a:rPr b="1" lang="ru"/>
              <a:t>Опыт работы в области экономики и бухгалтерии с 2002 года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/>
              <a:t>Член Союза ученых Удмуртской Республики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/>
              <a:t>Автор статей по налогам для журнала Школа «Я-предприниматель»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/>
              <a:t>Спикер обучающих семинаров по налогам, проведенных совместно с Корпорацией развития УР, Бизнес инкубатора УР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3"/>
              </a:rPr>
              <a:t>garaeva4432@mail.ru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/>
              <a:t>8-919-910-44-32</a:t>
            </a: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84400" y="492825"/>
            <a:ext cx="5656424" cy="3753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ru" sz="2120">
                <a:highlight>
                  <a:srgbClr val="FFFFFF"/>
                </a:highlight>
              </a:rPr>
              <a:t>Можно ли уменьшить патент на взносы за 2021 год, уплаченные в 2022 году</a:t>
            </a:r>
            <a:endParaRPr b="1" sz="2120"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520"/>
          </a:p>
        </p:txBody>
      </p:sp>
      <p:sp>
        <p:nvSpPr>
          <p:cNvPr id="108" name="Google Shape;108;p22"/>
          <p:cNvSpPr txBox="1"/>
          <p:nvPr>
            <p:ph idx="1" type="body"/>
          </p:nvPr>
        </p:nvSpPr>
        <p:spPr>
          <a:xfrm>
            <a:off x="311700" y="1595775"/>
            <a:ext cx="8520600" cy="27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000">
                <a:solidFill>
                  <a:schemeClr val="dk1"/>
                </a:solidFill>
              </a:rPr>
              <a:t>Уменьшить сумму налога можно на сумму уплаченных в данном периоде страховых взносов, в том числе исчисленных в размере 1% с доходов, превышающих 300 тыс. рублей, а также на сумму погашенной задолженности по уплате страховых взносов, в том числе за предыдущий год (п. 4 </a:t>
            </a:r>
            <a:r>
              <a:rPr lang="ru" sz="2000" u="sng">
                <a:solidFill>
                  <a:srgbClr val="0087C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Письма ФНС от 02.06.2021 N СД-4-3/7704@</a:t>
            </a:r>
            <a:r>
              <a:rPr lang="ru" sz="2000">
                <a:solidFill>
                  <a:schemeClr val="dk1"/>
                </a:solidFill>
              </a:rPr>
              <a:t>).</a:t>
            </a:r>
            <a:endParaRPr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9009"/>
              <a:buFont typeface="Arial"/>
              <a:buNone/>
            </a:pPr>
            <a:r>
              <a:rPr b="1" lang="ru" sz="2244">
                <a:highlight>
                  <a:srgbClr val="FFFFFF"/>
                </a:highlight>
              </a:rPr>
              <a:t>Как учитывать взносы при совмещении режимов</a:t>
            </a:r>
            <a:endParaRPr b="1" sz="2244"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4625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Налог на ПСН можно уменьшать только на страховые платежи (взносы) и пособия, уплаченные в рамках патентной деятельности. При совмещении режимов (ПСН+ОСН, ПСН+УСН, ПСН + ЕСХН) учет страховых платежей (взносов) и пособий следует вести раздельно. Если это сделать проблематично, то распределяйте их сумму пропорционально доходам от каждого режима.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4625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На страховые платежи (взносы) и пособия, учтенные при исчислении налогов, уплачиваемых в связи с применением другой системы налогообложения, стоимость патента уменьшить нельзя.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4625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К слову, 50%-ное ограничение на уменьшение стоимости патента не действует в случае, если у ИП трудятся работники, занятые только в деятельности на ОСН, УСН или ЕСХН, и к ПСН не имеющие никакого отношения (</a:t>
            </a:r>
            <a:r>
              <a:rPr lang="ru" sz="1200" u="sng">
                <a:solidFill>
                  <a:srgbClr val="0087C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Письмо Минфина от 25.02.2021 № 03-11-11/13087</a:t>
            </a:r>
            <a:r>
              <a:rPr lang="ru" sz="1200">
                <a:solidFill>
                  <a:schemeClr val="dk1"/>
                </a:solidFill>
              </a:rPr>
              <a:t>). То есть в этом случае предприниматель может уменьшить стоимость патента на страховые взносы за себя вплоть до нуля.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ПАТЕНТНАЯ СИСТЕМА НАЛОГООБЛОЖЕНИЯ</a:t>
            </a:r>
            <a:endParaRPr/>
          </a:p>
        </p:txBody>
      </p:sp>
      <p:sp>
        <p:nvSpPr>
          <p:cNvPr id="120" name="Google Shape;120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6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78">
                <a:solidFill>
                  <a:schemeClr val="dk1"/>
                </a:solidFill>
                <a:highlight>
                  <a:srgbClr val="FFFFFF"/>
                </a:highlight>
                <a:latin typeface="Trebuchet MS"/>
                <a:ea typeface="Trebuchet MS"/>
                <a:cs typeface="Trebuchet MS"/>
                <a:sym typeface="Trebuchet MS"/>
              </a:rPr>
              <a:t>С 12.07.2021 действует форма уведомления об </a:t>
            </a:r>
            <a:r>
              <a:rPr lang="ru" sz="2178" u="sng">
                <a:solidFill>
                  <a:srgbClr val="0066CC"/>
                </a:solidFill>
                <a:highlight>
                  <a:srgbClr val="FFFFFF"/>
                </a:highlight>
                <a:latin typeface="Trebuchet MS"/>
                <a:ea typeface="Trebuchet MS"/>
                <a:cs typeface="Trebuchet MS"/>
                <a:sym typeface="Trebuchet M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уменьшении суммы налога, уплачиваемого при ПСН, на сумму страховых взносов и пособий</a:t>
            </a:r>
            <a:r>
              <a:rPr lang="ru" sz="2178">
                <a:solidFill>
                  <a:schemeClr val="dk1"/>
                </a:solidFill>
                <a:highlight>
                  <a:srgbClr val="FFFFFF"/>
                </a:highlight>
                <a:latin typeface="Trebuchet MS"/>
                <a:ea typeface="Trebuchet MS"/>
                <a:cs typeface="Trebuchet MS"/>
                <a:sym typeface="Trebuchet MS"/>
              </a:rPr>
              <a:t>, выплачиваемых работникам (форма КНД 1112021)</a:t>
            </a:r>
            <a:endParaRPr sz="2178">
              <a:solidFill>
                <a:schemeClr val="dk1"/>
              </a:solidFill>
              <a:highlight>
                <a:srgbClr val="FFFFFF"/>
              </a:highlight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178">
                <a:solidFill>
                  <a:schemeClr val="dk1"/>
                </a:solidFill>
                <a:highlight>
                  <a:srgbClr val="FFFFFF"/>
                </a:highlight>
                <a:latin typeface="Trebuchet MS"/>
                <a:ea typeface="Trebuchet MS"/>
                <a:cs typeface="Trebuchet MS"/>
                <a:sym typeface="Trebuchet MS"/>
              </a:rPr>
              <a:t>Срок рассмотрения -20 рабочих дней.</a:t>
            </a:r>
            <a:endParaRPr sz="2178">
              <a:solidFill>
                <a:schemeClr val="dk1"/>
              </a:solidFill>
              <a:highlight>
                <a:srgbClr val="FFFFFF"/>
              </a:highlight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lnSpc>
                <a:spcPct val="130000"/>
              </a:lnSpc>
              <a:spcBef>
                <a:spcPts val="2300"/>
              </a:spcBef>
              <a:spcAft>
                <a:spcPts val="0"/>
              </a:spcAft>
              <a:buNone/>
            </a:pPr>
            <a:r>
              <a:rPr b="1" lang="ru" sz="2178">
                <a:solidFill>
                  <a:schemeClr val="dk1"/>
                </a:solidFill>
                <a:highlight>
                  <a:srgbClr val="FFFFFF"/>
                </a:highlight>
                <a:latin typeface="Trebuchet MS"/>
                <a:ea typeface="Trebuchet MS"/>
                <a:cs typeface="Trebuchet MS"/>
                <a:sym typeface="Trebuchet MS"/>
              </a:rPr>
              <a:t>Отказ в уменьшении патента на взносы</a:t>
            </a:r>
            <a:endParaRPr sz="2178">
              <a:solidFill>
                <a:schemeClr val="dk1"/>
              </a:solidFill>
              <a:highlight>
                <a:srgbClr val="FFFFFF"/>
              </a:highlight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15062" lvl="0" marL="457200" rtl="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rebuchet MS"/>
              <a:buChar char="●"/>
            </a:pPr>
            <a:r>
              <a:rPr lang="ru" sz="2178">
                <a:solidFill>
                  <a:schemeClr val="dk1"/>
                </a:solidFill>
                <a:highlight>
                  <a:srgbClr val="FFFFFF"/>
                </a:highlight>
                <a:latin typeface="Trebuchet MS"/>
                <a:ea typeface="Trebuchet MS"/>
                <a:cs typeface="Trebuchet MS"/>
                <a:sym typeface="Trebuchet MS"/>
              </a:rPr>
              <a:t>Налогоплательщик</a:t>
            </a:r>
            <a:r>
              <a:rPr lang="ru" sz="2178">
                <a:solidFill>
                  <a:schemeClr val="dk1"/>
                </a:solidFill>
                <a:highlight>
                  <a:srgbClr val="FFFFFF"/>
                </a:highlight>
                <a:latin typeface="Trebuchet MS"/>
                <a:ea typeface="Trebuchet MS"/>
                <a:cs typeface="Trebuchet MS"/>
                <a:sym typeface="Trebuchet MS"/>
              </a:rPr>
              <a:t> не уплатил взносы, которые указаны в уведомлении;</a:t>
            </a:r>
            <a:endParaRPr sz="2178">
              <a:solidFill>
                <a:schemeClr val="dk1"/>
              </a:solidFill>
              <a:highlight>
                <a:srgbClr val="FFFFFF"/>
              </a:highlight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sz="2178">
              <a:solidFill>
                <a:schemeClr val="dk1"/>
              </a:solidFill>
              <a:highlight>
                <a:srgbClr val="FFFFFF"/>
              </a:highlight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15062" lvl="0" marL="457200" rtl="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rebuchet MS"/>
              <a:buChar char="●"/>
            </a:pPr>
            <a:r>
              <a:rPr lang="ru" sz="2178">
                <a:solidFill>
                  <a:schemeClr val="dk1"/>
                </a:solidFill>
                <a:highlight>
                  <a:srgbClr val="FFFFFF"/>
                </a:highlight>
                <a:latin typeface="Trebuchet MS"/>
                <a:ea typeface="Trebuchet MS"/>
                <a:cs typeface="Trebuchet MS"/>
                <a:sym typeface="Trebuchet MS"/>
              </a:rPr>
              <a:t>Налогоплательщик не указал в уведомлении сумму взносов и пособий, в размере большем, чем можно взять к уменьшению.</a:t>
            </a:r>
            <a:endParaRPr sz="2178">
              <a:solidFill>
                <a:schemeClr val="dk1"/>
              </a:solidFill>
              <a:highlight>
                <a:srgbClr val="FFFFFF"/>
              </a:highlight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УПРОЩЕННАЯ СИСТЕМА НАЛОГООБЛОЖЕНИЯ</a:t>
            </a:r>
            <a:endParaRPr b="1"/>
          </a:p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ЗАКОН УДМУРТСКОЙ РЕСПУБЛИКИ №66-РЗ ОТ 29.11.2017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/>
              <a:t>ИЗМЕНЕНИЯ НАЛОГОВЫХ СТАВОК, КАСАЮЩИЕСЯ 2021 ГОДА</a:t>
            </a:r>
            <a:endParaRPr b="1"/>
          </a:p>
          <a:p>
            <a:pPr indent="0" lvl="0" marL="0" rtl="0" algn="just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/>
              <a:t>П.7 В 2020-2022   1%-ДОХОДЫ 5%-ДОХОДЫ-РАСХОДЫ ДЛЯ СОЦИАЛЬНЫХ ПРЕДПРИЯТИЙ </a:t>
            </a:r>
            <a:endParaRPr b="1"/>
          </a:p>
          <a:p>
            <a:pPr indent="0" lvl="0" marL="0" rtl="0" algn="just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/>
              <a:t>П.8 В 2021 2%-ДОХОДЫ 5%-ДОХОДЫ-РАСХОДЫ, ПЕРЕШЕДШИХ С ЕНВД</a:t>
            </a:r>
            <a:endParaRPr b="1"/>
          </a:p>
          <a:p>
            <a:pPr indent="0" lvl="0" marL="0" rtl="0" algn="just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/>
              <a:t>П.14 В 2021 1%-ДОХОДЫ 5%-ДОХОДЫ-РАСХОДЫ, ОСНОВНОЙ ИЛИ ДОПОЛНИТЕЛЬНЫЙ ОКВЕД 56, 59.14, 79.90.31, 90.01, 90.03, 90.04, 91.01, 91.02, 91.03, 91.04, 93.1, 93.2 96.04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УПРОЩЕННАЯ СИСТЕМА НАЛОГООБЛОЖЕНИЯ</a:t>
            </a:r>
            <a:endParaRPr/>
          </a:p>
        </p:txBody>
      </p:sp>
      <p:sp>
        <p:nvSpPr>
          <p:cNvPr id="132" name="Google Shape;132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СТАТЬЯ 1.2 П.1 1% И 3% ДОХОДЫ, 5% ДОХОДЫ-РАСХОДЫ ВПЕРВЫЕ ЗАРЕГИСТРИРОВАННЫЕ НА ТЕРРИТОРИИ УР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/>
              <a:t>СТАТЬЯ 1.3 1% И 3% -ДОХОДЫ, 5% ДОХОДЫ-РАСХОДЫ РАНЕЕ ЗАРЕГИСТРИРОВАННЫЕ В УР, СМЕНИВШИЕ МЕСТО РЕГИСТРАЦИИ С 01.01.2021 ПО 31.12.2022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УПРОЩЕННАЯ СИСТЕМА НАЛОГООБЛОЖЕНИЯ</a:t>
            </a:r>
            <a:endParaRPr/>
          </a:p>
        </p:txBody>
      </p:sp>
      <p:sp>
        <p:nvSpPr>
          <p:cNvPr id="138" name="Google Shape;138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2022 ГОД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500"/>
              <a:t>П.10 2022-2023 ГОДА 2%-ДОХОДЫ, 5%-ДОХОДЫ-РАСХОДЫ ДЛЯ НП, МЕСТО НАХОЖДЕНИЯ И МЕСТО ОСУЩЕСТВЛЕНИЯ ДЕЯТЕЛЬНОСТИ НАСЕЛЕННЫЕ ПУНКТЫ С ЧИСЛЕННОСТЬЮ ДО 5 ТЫС.ЧЕЛОВЕК ДЛЯ СЛЕДУЮЩИХ ВИДОВ ДЕЯТЕЛЬНОСТИ: 47, 55.10, 55.30, 56, 77.21, 90.0, 91.0, 93.1, 96.02, 96.04 </a:t>
            </a:r>
            <a:endParaRPr b="1" sz="15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500"/>
              <a:t>П.11 2022-2023 2%-ДОХОДЫ 5%-ДОХОДЫ-РАСХОДЫ ДЛЯ УЧАСТНИКОВ НАЦПРОЕКТА “ТУРИЗМ И ИНДУСТРИЯ ГОСТЕПРИИМСТВА”, ОСНОВНОЙ ОКВЕД 55.10, 55.30, 56</a:t>
            </a:r>
            <a:endParaRPr b="1" sz="15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500"/>
              <a:t>П.12  2022 2%-ДОХОДЫ 5%-ДОХОДЫ-РАСХОДЫ  ДЛЯ РЕЗИДЕНТОВ ТОСЭР </a:t>
            </a:r>
            <a:endParaRPr b="1" sz="15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ru" sz="1500"/>
              <a:t>П.13 2022 4%-ДОХОДЫ 10%-ДОХОДЫ-РАСХОДЫ ДЛЯ ПЕРЕШЕДШИХ С ЕНВД В 2021Г.</a:t>
            </a:r>
            <a:endParaRPr b="1" sz="15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УПРОЩЕННАЯ СИСТЕМА НАЛОГООБЛОЖЕНИЯ</a:t>
            </a:r>
            <a:endParaRPr/>
          </a:p>
        </p:txBody>
      </p:sp>
      <p:sp>
        <p:nvSpPr>
          <p:cNvPr id="144" name="Google Shape;144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НАЛОГОВЫЕ КАНИКУЛЫ ДЛЯ ВПЕРВЫЕ ЗАРЕГИСТРИРОВАННЫХ ИП 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/>
              <a:t>ЗАКОН 32-РЗ ОТ 14.05.2015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/>
              <a:t>ДЛЯ ПРОИЗВОДСТВЕННЫХ, НАУЧНО-ТЕХНИЧЕСКИХ И СОЦИАЛЬНЫХ ОТРАСЛЕЙ СТАВКА 0% ДЛЯ УСН НА ПРОТЯЖЕНИИ 2-Х НАЛОГОВЫХ ПЕРИОДОВ.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ru"/>
              <a:t>ЗАКОН ДЕЙСТВУЕТ ДО КОНЦА 2023Г.</a:t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9"/>
          <p:cNvSpPr txBox="1"/>
          <p:nvPr>
            <p:ph type="title"/>
          </p:nvPr>
        </p:nvSpPr>
        <p:spPr>
          <a:xfrm>
            <a:off x="411425" y="4521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ПЕРЕНОС СРОКА УПЛАТЫ ПО УСН</a:t>
            </a:r>
            <a:endParaRPr/>
          </a:p>
        </p:txBody>
      </p:sp>
      <p:sp>
        <p:nvSpPr>
          <p:cNvPr id="150" name="Google Shape;150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ПОСТАНОВЛЕНИЕ ПРАВИТЕЛЬСТВА РФ ОТ 30.03.2022 №512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350">
                <a:solidFill>
                  <a:srgbClr val="0A0A0A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Срок уплаты налога по УСН за 2021 год и авансового платежа за 1 квартал 2022 года перенесли на полгода </a:t>
            </a:r>
            <a:endParaRPr sz="1350">
              <a:solidFill>
                <a:srgbClr val="0A0A0A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11303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350">
                <a:solidFill>
                  <a:srgbClr val="0A0A0A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Перенос действует для организаций и ИП, которые ведут деятельность : ДЕРЕВООБРАБОТКА, ПРОИЗВОДСТВО ЛЕК. СР-В, КОМПЬЮТЕРОВ, АВТОТРАНСПОРТА, ЭЛЕКТРО-ОБОРУДОВАНИЕ, ПИЩЕВЫЕ ПРОДУКТЫ, НАПИТКИ, ОДЕЖДА, БУМАГА, ПОЛИГРАФИЯ, ТУРИЗМ, ЗДРАВООХРАНЕНИЕ, СПОРТ, СФЕРА РАЗВЛЕЧЕНИЙ.</a:t>
            </a:r>
            <a:endParaRPr sz="1350">
              <a:solidFill>
                <a:srgbClr val="0A0A0A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11303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50">
                <a:solidFill>
                  <a:srgbClr val="0A0A0A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ФНС выпустила письмо </a:t>
            </a:r>
            <a:r>
              <a:rPr lang="ru" sz="1350">
                <a:solidFill>
                  <a:srgbClr val="316FEE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№ СД-4-3/3868@ от 31.03.2022</a:t>
            </a:r>
            <a:r>
              <a:rPr lang="ru" sz="1350">
                <a:solidFill>
                  <a:srgbClr val="0A0A0A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с разъяснением этой нормы. </a:t>
            </a:r>
            <a:r>
              <a:rPr lang="ru" sz="1350">
                <a:solidFill>
                  <a:srgbClr val="0A0A0A"/>
                </a:solidFill>
                <a:highlight>
                  <a:srgbClr val="FFFDD2"/>
                </a:highlight>
                <a:latin typeface="Roboto"/>
                <a:ea typeface="Roboto"/>
                <a:cs typeface="Roboto"/>
                <a:sym typeface="Roboto"/>
              </a:rPr>
              <a:t>Ориентироваться надо на </a:t>
            </a:r>
            <a:r>
              <a:rPr b="1" lang="ru" sz="1350">
                <a:solidFill>
                  <a:srgbClr val="0A0A0A"/>
                </a:solidFill>
                <a:highlight>
                  <a:srgbClr val="FFFDD2"/>
                </a:highlight>
                <a:latin typeface="Roboto"/>
                <a:ea typeface="Roboto"/>
                <a:cs typeface="Roboto"/>
                <a:sym typeface="Roboto"/>
              </a:rPr>
              <a:t>основной</a:t>
            </a:r>
            <a:r>
              <a:rPr lang="ru" sz="1350">
                <a:solidFill>
                  <a:srgbClr val="0A0A0A"/>
                </a:solidFill>
                <a:highlight>
                  <a:srgbClr val="FFFDD2"/>
                </a:highlight>
                <a:latin typeface="Roboto"/>
                <a:ea typeface="Roboto"/>
                <a:cs typeface="Roboto"/>
                <a:sym typeface="Roboto"/>
              </a:rPr>
              <a:t> ОКВЭД в ЕГРЮЛ/ЕГРИП </a:t>
            </a:r>
            <a:r>
              <a:rPr b="1" lang="ru" sz="1350">
                <a:solidFill>
                  <a:srgbClr val="0A0A0A"/>
                </a:solidFill>
                <a:highlight>
                  <a:srgbClr val="FFFDD2"/>
                </a:highlight>
                <a:latin typeface="Roboto"/>
                <a:ea typeface="Roboto"/>
                <a:cs typeface="Roboto"/>
                <a:sym typeface="Roboto"/>
              </a:rPr>
              <a:t>на 1 января 2022 года.</a:t>
            </a:r>
            <a:endParaRPr b="1" sz="1350">
              <a:solidFill>
                <a:srgbClr val="0A0A0A"/>
              </a:solidFill>
              <a:highlight>
                <a:srgbClr val="FFFDD2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350">
              <a:solidFill>
                <a:srgbClr val="0A0A0A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11303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50">
                <a:solidFill>
                  <a:srgbClr val="0A0A0A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После окончания срока переноса платить налог надо не сразу, а частями по 1/6. Срок уплаты — последнее число месяца.</a:t>
            </a:r>
            <a:endParaRPr sz="1350">
              <a:solidFill>
                <a:srgbClr val="0A0A0A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11303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50">
                <a:solidFill>
                  <a:srgbClr val="0A0A0A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Первый срок уплаты (в размере 1/6) налога за 2021 год наступит:</a:t>
            </a:r>
            <a:endParaRPr sz="1350">
              <a:solidFill>
                <a:srgbClr val="0A0A0A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28600" lvl="0" marL="457200" rtl="0" algn="l"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oboto"/>
              <a:buNone/>
            </a:pPr>
            <a:r>
              <a:rPr lang="ru" sz="135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31.10.2022 — для организаций;</a:t>
            </a:r>
            <a:endParaRPr sz="135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28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oboto"/>
              <a:buNone/>
            </a:pPr>
            <a:r>
              <a:rPr lang="ru" sz="135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30.11.2022 — для ИП.</a:t>
            </a:r>
            <a:endParaRPr sz="135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1130300" rtl="0" algn="l"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50">
                <a:solidFill>
                  <a:srgbClr val="0A0A0A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Первый срок уплаты (в размере 1/6) авансового платежа за 1 квартал 2022 года для организаций и ИП наступит 30.11.2022.</a:t>
            </a:r>
            <a:endParaRPr sz="1350">
              <a:solidFill>
                <a:srgbClr val="0A0A0A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1"/>
          <p:cNvSpPr txBox="1"/>
          <p:nvPr/>
        </p:nvSpPr>
        <p:spPr>
          <a:xfrm>
            <a:off x="1097100" y="1902100"/>
            <a:ext cx="67323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100"/>
              <a:t>СПАСИБО ЗА ВНИМАНИЕ !</a:t>
            </a:r>
            <a:endParaRPr b="1" sz="3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420325" y="1367800"/>
            <a:ext cx="82068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1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500"/>
              <a:t>ПАТЕНТНАЯ СИСТЕМА НАЛОГООБЛОЖЕНИЯ В УДМУРТСКОЙ РЕСПУБЛИКЕ</a:t>
            </a:r>
            <a:endParaRPr b="1" sz="2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100"/>
              <a:t>ЗАКОН УДМУРТСКОЙ РЕСПУБЛИКИ 125-РЗ ОТ 30.11.2021</a:t>
            </a:r>
            <a:endParaRPr b="1" sz="2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79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ru" sz="2020"/>
              <a:t>ОСНОВНЫЕ ОГРАНИЧЕНИЯ ПО ПАТЕНТНОЙ СИСТЕМЕ НАЛОГООБЛОЖЕНИЯ</a:t>
            </a:r>
            <a:endParaRPr b="1" sz="2020"/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97200" y="1417675"/>
            <a:ext cx="8520600" cy="325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AutoNum type="arabicPeriod"/>
            </a:pPr>
            <a:r>
              <a:rPr lang="ru" sz="1700"/>
              <a:t>ИСПОЛЬЗОВАТЬ МОГУТ ТОЛЬКО ИП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AutoNum type="arabicPeriod"/>
            </a:pPr>
            <a:r>
              <a:rPr lang="ru" sz="1700"/>
              <a:t>НА ОДИН ВИД ДЕЯТЕЛЬНОСТИ ВЫДАЕТСЯ ОДИН ПАТЕНТ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AutoNum type="arabicPeriod"/>
            </a:pPr>
            <a:r>
              <a:rPr lang="ru" sz="1700">
                <a:solidFill>
                  <a:srgbClr val="333333"/>
                </a:solidFill>
                <a:highlight>
                  <a:srgbClr val="FFFFFF"/>
                </a:highlight>
              </a:rPr>
              <a:t>ПОЛУЧИТЬ ПАТЕНТ МОЖНО НА ЛЮБОЙ СРОК ОТ 1 ДО 12 МЕСЯЦЕВ  В РАМКАХ КАЛЕНДАРНОГО ГОДА</a:t>
            </a:r>
            <a:endParaRPr sz="17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00"/>
              <a:buAutoNum type="arabicPeriod"/>
            </a:pPr>
            <a:r>
              <a:rPr lang="ru" sz="1700">
                <a:solidFill>
                  <a:srgbClr val="333333"/>
                </a:solidFill>
                <a:highlight>
                  <a:srgbClr val="FFFFFF"/>
                </a:highlight>
              </a:rPr>
              <a:t>КОЛИЧЕСТВО РАБОТНИКОВ НЕ БОЛЕЕ 15 ЧЕЛОВЕК</a:t>
            </a:r>
            <a:endParaRPr sz="17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00"/>
              <a:buAutoNum type="arabicPeriod"/>
            </a:pPr>
            <a:r>
              <a:rPr lang="ru" sz="1700">
                <a:solidFill>
                  <a:srgbClr val="333333"/>
                </a:solidFill>
                <a:highlight>
                  <a:srgbClr val="FFFFFF"/>
                </a:highlight>
              </a:rPr>
              <a:t>ОБЩАЯ СУММА ДОХОДОВ ЗА ГОД-НЕ БОЛЕЕ 60 МИЛЛИОНОВ В ГОД</a:t>
            </a:r>
            <a:endParaRPr sz="17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00"/>
              <a:buAutoNum type="arabicPeriod"/>
            </a:pPr>
            <a:r>
              <a:rPr lang="ru" sz="1700">
                <a:solidFill>
                  <a:srgbClr val="333333"/>
                </a:solidFill>
                <a:highlight>
                  <a:srgbClr val="FFFFFF"/>
                </a:highlight>
              </a:rPr>
              <a:t>ВЕСТИ БИЗНЕС МОЖНО НА ОГРАНИЧЕННОЙ ТЕРРИТОРИИ</a:t>
            </a:r>
            <a:endParaRPr sz="17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00"/>
              <a:buAutoNum type="arabicPeriod"/>
            </a:pPr>
            <a:r>
              <a:rPr lang="ru" sz="1700">
                <a:solidFill>
                  <a:srgbClr val="333333"/>
                </a:solidFill>
                <a:highlight>
                  <a:srgbClr val="FFFFFF"/>
                </a:highlight>
              </a:rPr>
              <a:t>ВИДЫ ДЕЯТЕЛЬНОСТИ ОГРАНИЧЕНЫ</a:t>
            </a:r>
            <a:endParaRPr sz="12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ПОДАЧА ЗАЯВЛЕНИЯ НА ПАТЕНТ</a:t>
            </a:r>
            <a:endParaRPr/>
          </a:p>
        </p:txBody>
      </p:sp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809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ЗАЯВЛЕНИЕ ПОДАЕТСЯ ЗА 10 РАБОЧИХ ДНЕЙ ДО НАЧАЛА ДЕЙСТВИЯ ПАТЕНТА. 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/>
              <a:t>ЕСЛИ ЗАЯВЛЕНИЕ ПОДАНО ПОЗДНЕЕ УСТАНОВЛЕННОГО СРОКА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200"/>
              <a:t>ПИСЬМО ФНС ОТ 23.12.2021 №СД-4-3/18113@ “О СОБЛЮДЕНИИ СРОКОВ ВЫДАЧИ (НАПРАВЛЕНИЯ) ПАТЕНТОВ</a:t>
            </a:r>
            <a:endParaRPr b="1" sz="1200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200"/>
              <a:t>“</a:t>
            </a:r>
            <a:r>
              <a:rPr b="1" lang="ru" sz="1150">
                <a:solidFill>
                  <a:srgbClr val="333333"/>
                </a:solidFill>
                <a:highlight>
                  <a:srgbClr val="FFFFFF"/>
                </a:highlight>
              </a:rPr>
              <a:t>Таким образом, если заявление подано менее чем за 10 дней до даты начала действия патента и это заявление поступило в налоговый орган до даты начала действия патента, то инспекция вправе рассмотреть возможность выдачи патента с указанием в нем даты начала действия патента согласно заявлению”</a:t>
            </a:r>
            <a:endParaRPr b="1" sz="115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ru" sz="1200">
                <a:solidFill>
                  <a:schemeClr val="dk1"/>
                </a:solidFill>
                <a:highlight>
                  <a:srgbClr val="FFFFFF"/>
                </a:highlight>
                <a:latin typeface="Trebuchet MS"/>
                <a:ea typeface="Trebuchet MS"/>
                <a:cs typeface="Trebuchet MS"/>
                <a:sym typeface="Trebuchet MS"/>
              </a:rPr>
              <a:t>письма Минфина от 14.07.2017 № 03-11-12/45160, ФНС от 10.10.2017 № СД-4-3/20355@</a:t>
            </a:r>
            <a:endParaRPr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НОВЫЕ ВИДЫ ДЕЯТЕЛЬНОСТИ ПО ПАТЕНТУ</a:t>
            </a:r>
            <a:endParaRPr/>
          </a:p>
        </p:txBody>
      </p:sp>
      <p:sp>
        <p:nvSpPr>
          <p:cNvPr id="78" name="Google Shape;78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П.81 ДЕЯТЕЛЬНОСТЬ БАНЬ И ДУШЕВЫХ ПО ПРЕДОСТАВЛЕНИЮ ОБЩЕГИГИЕНИЧЕСКИХ УСЛУГ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П.82 УСЛУГИ КОПИРОВАЛЬНО-МНОЖИТЕЛЬНЫЕ ПО ИНДИВИДУАЛЬНОМУ ЗАКАЗУ НАСЕЛЕНИЯ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П.83 ПРОИЗВОДСТВО БИЖУТЕРИИ И ПОДОБНЫХ ТОВАРОВ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П.84 АРЕНДА И ЛИЗИНГ ОФИСНЫХ МАШИН И ОБОРУДОВАНИЯ, ВКЛЮЧАЯ ВЫЧИСЛИТЕЛЬНУЮ ТЕХНИКУ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/>
              <a:t>П.85 ДЕЯТЕЛЬНОСТЬ ЛЕГКОВОГО ТАКСИ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П.86 ИЗДАНИЕ КНИГ В ПЕЧАТНОМ И ЭЛЕКТРОННОМ ВИДЕ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П.87 ДЕЯТЕЛЬНОСТЬ ПО УБОРКЕ ЗДАНИЙ И ПОМЕЩЕНИЙ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П.88 ДЕЗИНФЕКЦИЯ, ДЕЗИНСЕКЦИЯ, ДЕРАТИЗАЦИЯ ЗДАНИЙ, ПРОМЫШЛЕННОГО ОБОРУДОВАНИЯ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/>
              <a:t>П.89 ДЕЯТЕЛЬНОСТЬ ЗРЕЛИЩНО-РАЗВЛЕКАТЕЛЬНАЯ ПРОЧАЯ, НЕ ВКЛЮЧЕННАЯ В ДРУГИЕ ГРУППИРОВКИ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НАЛОГОВЫЕ КАНИКУЛЫ ПО ПАТЕНТУ</a:t>
            </a:r>
            <a:endParaRPr/>
          </a:p>
        </p:txBody>
      </p:sp>
      <p:sp>
        <p:nvSpPr>
          <p:cNvPr id="90" name="Google Shape;90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ЗАКОН УР ОТ 14.05.2015 №32-РЗ (ДЕЙСТВУЕТ ДО КОНЦА 2023Г)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42900" lvl="0" marL="457200" rtl="0" algn="ctr">
              <a:spcBef>
                <a:spcPts val="1200"/>
              </a:spcBef>
              <a:spcAft>
                <a:spcPts val="0"/>
              </a:spcAft>
              <a:buSzPts val="1800"/>
              <a:buAutoNum type="arabicParenR"/>
            </a:pPr>
            <a:r>
              <a:rPr b="1" lang="ru"/>
              <a:t>СТАВКА 0% ПО ПАТЕНТУ НЕПРЕРЫВНО НА ПРОТЯЖЕНИИ 2-Х НАЛОГОВЫХ ПЕРИОДОВ</a:t>
            </a:r>
            <a:endParaRPr b="1"/>
          </a:p>
          <a:p>
            <a: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AutoNum type="arabicParenR"/>
            </a:pPr>
            <a:r>
              <a:rPr b="1" lang="ru"/>
              <a:t>ДЛЯ ВПЕРВЫЕ ЗАРЕГИСТРИРОВАННЫХ ИП ПОСЛЕ 14.05.2015Г</a:t>
            </a:r>
            <a:endParaRPr b="1"/>
          </a:p>
          <a:p>
            <a: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AutoNum type="arabicParenR"/>
            </a:pPr>
            <a:r>
              <a:rPr b="1" lang="ru"/>
              <a:t>ПРЕДЕЛЬНЫЙ РАЗМЕР ДОХОДОВ -30 МЛН. </a:t>
            </a:r>
            <a:endParaRPr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311700" y="445025"/>
            <a:ext cx="8520600" cy="90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320"/>
              <a:t>УМЕНЬШЕНИЕ ПАТЕНТА НА РАЗМЕР СТРАХОВЫХ ВЗНОСОВ С 2021</a:t>
            </a:r>
            <a:endParaRPr sz="2320"/>
          </a:p>
        </p:txBody>
      </p:sp>
      <p:sp>
        <p:nvSpPr>
          <p:cNvPr id="96" name="Google Shape;96;p20"/>
          <p:cNvSpPr txBox="1"/>
          <p:nvPr>
            <p:ph idx="1" type="body"/>
          </p:nvPr>
        </p:nvSpPr>
        <p:spPr>
          <a:xfrm>
            <a:off x="584175" y="1310800"/>
            <a:ext cx="8014500" cy="338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200">
                <a:solidFill>
                  <a:srgbClr val="333333"/>
                </a:solidFill>
                <a:highlight>
                  <a:srgbClr val="FFFFFF"/>
                </a:highlight>
              </a:rPr>
              <a:t>С 1 января 2021 года индивидуальным предпринимателям, находящимся на патентной системе налогообложения (ПСН), предоставлено право уменьшить сумму налога на сумму уплаченных страховых взносов. </a:t>
            </a:r>
            <a:endParaRPr b="1" sz="12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4625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000">
                <a:solidFill>
                  <a:schemeClr val="dk1"/>
                </a:solidFill>
              </a:rPr>
              <a:t>Стоимость патента можно уменьшить на:</a:t>
            </a:r>
            <a:endParaRPr b="1" sz="1000">
              <a:solidFill>
                <a:schemeClr val="dk1"/>
              </a:solidFill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b="1" lang="ru" sz="1000">
                <a:solidFill>
                  <a:schemeClr val="dk1"/>
                </a:solidFill>
              </a:rPr>
              <a:t>страховые взносы ИП за себя на ОПС (в том числе на дополнительный взнос с доходов, превышающих 300 тыс. руб.) и ОМС (</a:t>
            </a:r>
            <a:r>
              <a:rPr b="1" lang="ru" sz="1000" u="sng">
                <a:solidFill>
                  <a:srgbClr val="0087C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Письмо Минфина от 02.04.2021 N 03-11-06/24231</a:t>
            </a:r>
            <a:r>
              <a:rPr b="1" lang="ru" sz="1000">
                <a:solidFill>
                  <a:schemeClr val="dk1"/>
                </a:solidFill>
              </a:rPr>
              <a:t>);</a:t>
            </a:r>
            <a:endParaRPr b="1" sz="10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b="1" lang="ru" sz="1000">
                <a:solidFill>
                  <a:schemeClr val="dk1"/>
                </a:solidFill>
              </a:rPr>
              <a:t>страховые взносы на ОПС, ОМС, ВНиМ и на случай травматизма, уплаченные за работников (</a:t>
            </a:r>
            <a:r>
              <a:rPr b="1" lang="ru" sz="1000" u="sng">
                <a:solidFill>
                  <a:srgbClr val="0087C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пп. 1 п. 1.2 ст. 346.51 НК РФ</a:t>
            </a:r>
            <a:r>
              <a:rPr b="1" lang="ru" sz="1000">
                <a:solidFill>
                  <a:schemeClr val="dk1"/>
                </a:solidFill>
              </a:rPr>
              <a:t>);</a:t>
            </a:r>
            <a:endParaRPr b="1" sz="10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b="1" lang="ru" sz="1000">
                <a:solidFill>
                  <a:schemeClr val="dk1"/>
                </a:solidFill>
              </a:rPr>
              <a:t>пособия по больничным листам за дни, оплачиваемые предпринимателем своим работникам (</a:t>
            </a:r>
            <a:r>
              <a:rPr b="1" lang="ru" sz="1000" u="sng">
                <a:solidFill>
                  <a:srgbClr val="0087C1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пп. 2 п. 1.2 ст. 346.51 НК РФ</a:t>
            </a:r>
            <a:r>
              <a:rPr b="1" lang="ru" sz="1000">
                <a:solidFill>
                  <a:schemeClr val="dk1"/>
                </a:solidFill>
              </a:rPr>
              <a:t>);</a:t>
            </a:r>
            <a:endParaRPr b="1" sz="10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b="1" lang="ru" sz="1000">
                <a:solidFill>
                  <a:schemeClr val="dk1"/>
                </a:solidFill>
              </a:rPr>
              <a:t>платежи по добровольному личному страхованию сотрудников (</a:t>
            </a:r>
            <a:r>
              <a:rPr b="1" lang="ru" sz="1000" u="sng">
                <a:solidFill>
                  <a:srgbClr val="0087C1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пп. 3 п. 1.2 ст. 346.51 НК РФ</a:t>
            </a:r>
            <a:r>
              <a:rPr b="1" lang="ru" sz="1000">
                <a:solidFill>
                  <a:schemeClr val="dk1"/>
                </a:solidFill>
              </a:rPr>
              <a:t>).</a:t>
            </a:r>
            <a:endParaRPr b="1"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ru" sz="2020">
                <a:highlight>
                  <a:srgbClr val="FFFFFF"/>
                </a:highlight>
              </a:rPr>
              <a:t>Размер уменьшения налога при ПСН</a:t>
            </a:r>
            <a:endParaRPr b="1" sz="2020"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520"/>
          </a:p>
        </p:txBody>
      </p:sp>
      <p:sp>
        <p:nvSpPr>
          <p:cNvPr id="102" name="Google Shape;102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4625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900">
                <a:solidFill>
                  <a:schemeClr val="dk1"/>
                </a:solidFill>
              </a:rPr>
              <a:t>ИП без работников вправе уменьшить налог при ПСН на всю сумму уплаченных за себя взносов (</a:t>
            </a:r>
            <a:r>
              <a:rPr lang="ru" sz="1900" u="sng">
                <a:solidFill>
                  <a:srgbClr val="0087C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ст. 346.51</a:t>
            </a:r>
            <a:r>
              <a:rPr lang="ru" sz="1900">
                <a:solidFill>
                  <a:schemeClr val="dk1"/>
                </a:solidFill>
              </a:rPr>
              <a:t>, </a:t>
            </a:r>
            <a:r>
              <a:rPr lang="ru" sz="1900" u="sng">
                <a:solidFill>
                  <a:srgbClr val="0087C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п. 1 ст. 430 НК РФ</a:t>
            </a:r>
            <a:r>
              <a:rPr lang="ru" sz="1900">
                <a:solidFill>
                  <a:schemeClr val="dk1"/>
                </a:solidFill>
              </a:rPr>
              <a:t>, </a:t>
            </a:r>
            <a:r>
              <a:rPr lang="ru" sz="1900" u="sng">
                <a:solidFill>
                  <a:srgbClr val="0087C1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Письмо ФНС от 02.06.2021 N СД-4-3/7704@</a:t>
            </a:r>
            <a:r>
              <a:rPr lang="ru" sz="1900">
                <a:solidFill>
                  <a:schemeClr val="dk1"/>
                </a:solidFill>
              </a:rPr>
              <a:t>).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4625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900">
                <a:solidFill>
                  <a:schemeClr val="dk1"/>
                </a:solidFill>
              </a:rPr>
              <a:t>ИП с работниками вправе уменьшить стоимость патента на страховые платежи (взносы) и пособия, уплаченные за себя и за работников, но только в сумме, не превышающей 50% стоимости патента.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